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3"/>
  </p:notesMasterIdLst>
  <p:sldIdLst>
    <p:sldId id="537" r:id="rId2"/>
    <p:sldId id="610" r:id="rId3"/>
    <p:sldId id="684" r:id="rId4"/>
    <p:sldId id="685" r:id="rId5"/>
    <p:sldId id="683" r:id="rId6"/>
    <p:sldId id="616" r:id="rId7"/>
    <p:sldId id="676" r:id="rId8"/>
    <p:sldId id="604" r:id="rId9"/>
    <p:sldId id="661" r:id="rId10"/>
    <p:sldId id="634" r:id="rId11"/>
    <p:sldId id="615" r:id="rId12"/>
    <p:sldId id="670" r:id="rId13"/>
    <p:sldId id="678" r:id="rId14"/>
    <p:sldId id="679" r:id="rId15"/>
    <p:sldId id="617" r:id="rId16"/>
    <p:sldId id="618" r:id="rId17"/>
    <p:sldId id="607" r:id="rId18"/>
    <p:sldId id="649" r:id="rId19"/>
    <p:sldId id="650" r:id="rId20"/>
    <p:sldId id="651" r:id="rId21"/>
    <p:sldId id="619" r:id="rId22"/>
    <p:sldId id="600" r:id="rId23"/>
    <p:sldId id="631" r:id="rId24"/>
    <p:sldId id="626" r:id="rId25"/>
    <p:sldId id="663" r:id="rId26"/>
    <p:sldId id="652" r:id="rId27"/>
    <p:sldId id="632" r:id="rId28"/>
    <p:sldId id="633" r:id="rId29"/>
    <p:sldId id="630" r:id="rId30"/>
    <p:sldId id="655" r:id="rId31"/>
    <p:sldId id="654" r:id="rId32"/>
    <p:sldId id="665" r:id="rId33"/>
    <p:sldId id="667" r:id="rId34"/>
    <p:sldId id="666" r:id="rId35"/>
    <p:sldId id="656" r:id="rId36"/>
    <p:sldId id="627" r:id="rId37"/>
    <p:sldId id="622" r:id="rId38"/>
    <p:sldId id="623"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28" r:id="rId63"/>
    <p:sldId id="668" r:id="rId64"/>
    <p:sldId id="621" r:id="rId65"/>
    <p:sldId id="620" r:id="rId66"/>
    <p:sldId id="671" r:id="rId67"/>
    <p:sldId id="672" r:id="rId68"/>
    <p:sldId id="608" r:id="rId69"/>
    <p:sldId id="669" r:id="rId70"/>
    <p:sldId id="598" r:id="rId71"/>
    <p:sldId id="612" r:id="rId72"/>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5"/>
            <p14:sldId id="683"/>
            <p14:sldId id="616"/>
            <p14:sldId id="676"/>
          </p14:sldIdLst>
        </p14:section>
        <p14:section name="Purpose and Goals" id="{632293AF-C68B-4932-8101-75E348F82506}">
          <p14:sldIdLst>
            <p14:sldId id="604"/>
            <p14:sldId id="661"/>
            <p14:sldId id="634"/>
            <p14:sldId id="615"/>
            <p14:sldId id="670"/>
            <p14:sldId id="678"/>
            <p14:sldId id="679"/>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58" autoAdjust="0"/>
    <p:restoredTop sz="84810" autoAdjust="0"/>
  </p:normalViewPr>
  <p:slideViewPr>
    <p:cSldViewPr snapToGrid="0">
      <p:cViewPr varScale="1">
        <p:scale>
          <a:sx n="42" d="100"/>
          <a:sy n="42" d="100"/>
        </p:scale>
        <p:origin x="288" y="54"/>
      </p:cViewPr>
      <p:guideLst/>
    </p:cSldViewPr>
  </p:slideViewPr>
  <p:notesTextViewPr>
    <p:cViewPr>
      <p:scale>
        <a:sx n="1" d="1"/>
        <a:sy n="1" d="1"/>
      </p:scale>
      <p:origin x="0" y="0"/>
    </p:cViewPr>
  </p:notesTextViewPr>
  <p:sorterViewPr>
    <p:cViewPr varScale="1">
      <p:scale>
        <a:sx n="1" d="1"/>
        <a:sy n="1" d="1"/>
      </p:scale>
      <p:origin x="0" y="-64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3/27/2019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is this a more general attempt to undermine this effort.</a:t>
            </a:r>
          </a:p>
          <a:p>
            <a:endParaRPr lang="en-US" dirty="0"/>
          </a:p>
          <a:p>
            <a:endParaRPr lang="en-US" dirty="0"/>
          </a:p>
        </p:txBody>
      </p:sp>
      <p:sp>
        <p:nvSpPr>
          <p:cNvPr id="4" name="Slide Number Placeholder 3"/>
          <p:cNvSpPr>
            <a:spLocks noGrp="1"/>
          </p:cNvSpPr>
          <p:nvPr>
            <p:ph type="sldNum" sz="quarter" idx="5"/>
          </p:nvPr>
        </p:nvSpPr>
        <p:spPr/>
        <p:txBody>
          <a:bodyPr/>
          <a:lstStyle/>
          <a:p>
            <a:fld id="{7438D1F4-A4C0-46ED-9389-425536AC7EFF}" type="slidenum">
              <a:rPr lang="en-US" smtClean="0"/>
              <a:t>5</a:t>
            </a:fld>
            <a:endParaRPr lang="en-US" dirty="0"/>
          </a:p>
        </p:txBody>
      </p:sp>
    </p:spTree>
    <p:extLst>
      <p:ext uri="{BB962C8B-B14F-4D97-AF65-F5344CB8AC3E}">
        <p14:creationId xmlns:p14="http://schemas.microsoft.com/office/powerpoint/2010/main" val="2980855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2019-03-27</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2019-03-27</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2019-03-27</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2019-03-27</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2019-03-27</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emf"/><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8417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2019-03-27</a:t>
            </a:fld>
            <a:endParaRPr lang="en-CA" dirty="0">
              <a:solidFill>
                <a:schemeClr val="bg1"/>
              </a:solidFill>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2019-03-27</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310615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11</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2019-03-27</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03688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t>did-</a:t>
            </a:r>
            <a:r>
              <a:rPr lang="en-CA" sz="2800" dirty="0" err="1"/>
              <a:t>uri</a:t>
            </a:r>
            <a:endParaRPr lang="en-CA" sz="2800" dirty="0"/>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did-spec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128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080653"/>
            <a:ext cx="3121005" cy="1541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080653"/>
            <a:ext cx="3121005" cy="129328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080653"/>
            <a:ext cx="3121005" cy="230904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51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2019-03-27</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16</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2019-03-27</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2019-03-27</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2019-03-27</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2019-03-27</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2019-03-27</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24</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2019-03-27</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2019-03-27</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2019-03-27</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cap="none" dirty="0"/>
              <a:t>-spec</a:t>
            </a:r>
            <a:r>
              <a:rPr lang="en-CA" dirty="0"/>
              <a:t> renamed to </a:t>
            </a:r>
            <a:r>
              <a:rPr lang="en-CA" cap="none" dirty="0"/>
              <a:t>did-</a:t>
            </a:r>
            <a:r>
              <a:rPr lang="en-CA" cap="none" dirty="0" err="1"/>
              <a:t>uri</a:t>
            </a:r>
            <a:r>
              <a:rPr lang="en-CA" cap="none" dirty="0"/>
              <a:t>-spec</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2036890"/>
            <a:ext cx="6631132" cy="6648245"/>
          </a:xfrm>
        </p:spPr>
        <p:txBody>
          <a:bodyPr/>
          <a:lstStyle/>
          <a:p>
            <a:r>
              <a:rPr lang="en-US" dirty="0"/>
              <a:t>Hyperonomy Universal Decentralized Identifier URI Specification (did-</a:t>
            </a:r>
            <a:r>
              <a:rPr lang="en-US" dirty="0" err="1"/>
              <a:t>uri</a:t>
            </a:r>
            <a:r>
              <a:rPr lang="en-US" dirty="0"/>
              <a:t>-spec)</a:t>
            </a:r>
            <a:br>
              <a:rPr lang="en-US" dirty="0"/>
            </a:br>
            <a:endParaRPr lang="en-US" dirty="0"/>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_what_ type of document is to be returned ...which can be many things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ANBF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2019-03-27</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31</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2019-03-27</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33</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dirty="0">
                <a:solidFill>
                  <a:srgbClr val="1D326D"/>
                </a:solidFill>
              </a:rPr>
              <a:t>DID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p:txBody>
          <a:bodyPr/>
          <a:lstStyle/>
          <a:p>
            <a:r>
              <a:rPr lang="en-CA" dirty="0"/>
              <a:t>DID Resolution vs. DID Dereferencing</a:t>
            </a:r>
            <a:endParaRPr lang="en-US"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2019-03-27</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did:sov:123456789abcdefghij!$serviceId="exam_svc"</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did:sov:123456789abcdefghij!$serviceId="exam_svc"/foo/bar?a=1#flip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2019-03-27</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2622083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2019-03-27</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777067792"/>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6</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a:t>
                      </a:r>
                    </a:p>
                  </a:txBody>
                  <a:tcPr/>
                </a:tc>
                <a:tc>
                  <a:txBody>
                    <a:bodyPr/>
                    <a:lstStyle/>
                    <a:p>
                      <a:r>
                        <a:rPr lang="en-CA" sz="3200" dirty="0">
                          <a:solidFill>
                            <a:srgbClr val="7030A0"/>
                          </a:solidFill>
                        </a:rPr>
                        <a:t>Array of All Service Agent Feature Descriptions</a:t>
                      </a:r>
                      <a:endParaRPr lang="en-US" sz="3200" dirty="0">
                        <a:solidFill>
                          <a:srgbClr val="7030A0"/>
                        </a:solidFill>
                      </a:endParaRPr>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latin typeface="Consolas" panose="020B0609020204030204" pitchFamily="49" charset="0"/>
                        </a:rPr>
                        <a:t>7</a:t>
                      </a:r>
                      <a:endParaRPr lang="en-US" sz="3200" dirty="0">
                        <a:solidFill>
                          <a:srgbClr val="7030A0"/>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solidFill>
                            <a:srgbClr val="7030A0"/>
                          </a:solidFill>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7030A0"/>
                          </a:solidFill>
                        </a:rPr>
                        <a:t>Array of Filtered Service Agent Feature Descriptions</a:t>
                      </a:r>
                      <a:endParaRPr lang="en-US" sz="3200" dirty="0">
                        <a:solidFill>
                          <a:srgbClr val="7030A0"/>
                        </a:solidFill>
                      </a:endParaRP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Tree>
    <p:extLst>
      <p:ext uri="{BB962C8B-B14F-4D97-AF65-F5344CB8AC3E}">
        <p14:creationId xmlns:p14="http://schemas.microsoft.com/office/powerpoint/2010/main" val="281173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2019-03-27</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2019-03-27</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(1/2)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4226727793"/>
              </p:ext>
            </p:extLst>
          </p:nvPr>
        </p:nvGraphicFramePr>
        <p:xfrm>
          <a:off x="296069" y="1407579"/>
          <a:ext cx="16687800" cy="7741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993976">
                  <a:extLst>
                    <a:ext uri="{9D8B030D-6E8A-4147-A177-3AD203B41FA5}">
                      <a16:colId xmlns:a16="http://schemas.microsoft.com/office/drawing/2014/main" val="2137690649"/>
                    </a:ext>
                  </a:extLst>
                </a:gridCol>
                <a:gridCol w="603392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&lt;did&gt;!$selectId=“wxyz” or &lt;did&gt;#wxyz</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&lt;did&gt;!$serviceId=“bops”</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&lt;did&gt;!$contentId=“pqrs”</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&lt;did&gt;!$attachmentId=“abcd"</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or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54974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 (2/2)</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3644258296"/>
              </p:ext>
            </p:extLst>
          </p:nvPr>
        </p:nvGraphicFramePr>
        <p:xfrm>
          <a:off x="296069" y="140757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&lt;did&gt;!$type=“diddoc”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&lt;did&gt;!$type=“creddef”</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&lt;did&gt;!$type=“overlay.format”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did:!$type=“config.pool”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did:!$type=“perfmon.pool”</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did:xyz:!$type=“perfmon.didmethod”</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2019-03-27</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CB7202A-6C72-49DC-BAB6-D09E6C9DEEA6}"/>
              </a:ext>
            </a:extLst>
          </p:cNvPr>
          <p:cNvPicPr>
            <a:picLocks noChangeAspect="1"/>
          </p:cNvPicPr>
          <p:nvPr/>
        </p:nvPicPr>
        <p:blipFill>
          <a:blip r:embed="rId2"/>
          <a:stretch>
            <a:fillRect/>
          </a:stretch>
        </p:blipFill>
        <p:spPr>
          <a:xfrm>
            <a:off x="-13808" y="1"/>
            <a:ext cx="17280000" cy="8897347"/>
          </a:xfrm>
          <a:prstGeom prst="rect">
            <a:avLst/>
          </a:prstGeom>
        </p:spPr>
      </p:pic>
      <p:sp>
        <p:nvSpPr>
          <p:cNvPr id="2" name="Slide Number Placeholder 1">
            <a:extLst>
              <a:ext uri="{FF2B5EF4-FFF2-40B4-BE49-F238E27FC236}">
                <a16:creationId xmlns:a16="http://schemas.microsoft.com/office/drawing/2014/main" id="{8A4359E6-FE27-4ED5-ACF2-44374299553A}"/>
              </a:ext>
            </a:extLst>
          </p:cNvPr>
          <p:cNvSpPr>
            <a:spLocks noGrp="1"/>
          </p:cNvSpPr>
          <p:nvPr>
            <p:ph type="sldNum" sz="quarter" idx="12"/>
          </p:nvPr>
        </p:nvSpPr>
        <p:spPr/>
        <p:txBody>
          <a:bodyPr/>
          <a:lstStyle/>
          <a:p>
            <a:pPr algn="l"/>
            <a:fld id="{0B5C67D1-9F66-4BC1-9BEC-73C07D7C9B6B}" type="slidenum">
              <a:rPr lang="en-US" smtClean="0"/>
              <a:pPr algn="l"/>
              <a:t>49</a:t>
            </a:fld>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2DF17-A7C3-4CD6-A60A-5CA2CC71BBC6}"/>
              </a:ext>
            </a:extLst>
          </p:cNvPr>
          <p:cNvSpPr>
            <a:spLocks noGrp="1"/>
          </p:cNvSpPr>
          <p:nvPr>
            <p:ph type="title"/>
          </p:nvPr>
        </p:nvSpPr>
        <p:spPr/>
        <p:txBody>
          <a:bodyPr>
            <a:normAutofit fontScale="90000"/>
          </a:bodyPr>
          <a:lstStyle/>
          <a:p>
            <a:r>
              <a:rPr lang="en-CA" dirty="0"/>
              <a:t>Response TO Markus’s Email</a:t>
            </a:r>
            <a:br>
              <a:rPr lang="en-CA" dirty="0"/>
            </a:br>
            <a:r>
              <a:rPr lang="en-US" sz="3600" dirty="0"/>
              <a:t>March 27, 2019 3:34 PM MST Email to public-credentials@w3.org</a:t>
            </a:r>
            <a:br>
              <a:rPr lang="en-CA" dirty="0"/>
            </a:br>
            <a:endParaRPr lang="en-US" dirty="0"/>
          </a:p>
        </p:txBody>
      </p:sp>
      <p:sp>
        <p:nvSpPr>
          <p:cNvPr id="3" name="Content Placeholder 2">
            <a:extLst>
              <a:ext uri="{FF2B5EF4-FFF2-40B4-BE49-F238E27FC236}">
                <a16:creationId xmlns:a16="http://schemas.microsoft.com/office/drawing/2014/main" id="{4FD122FD-5C1B-45C5-A076-17499E1225B8}"/>
              </a:ext>
            </a:extLst>
          </p:cNvPr>
          <p:cNvSpPr>
            <a:spLocks noGrp="1"/>
          </p:cNvSpPr>
          <p:nvPr>
            <p:ph idx="1"/>
          </p:nvPr>
        </p:nvSpPr>
        <p:spPr/>
        <p:txBody>
          <a:bodyPr/>
          <a:lstStyle/>
          <a:p>
            <a:pPr marL="514350" indent="-514350">
              <a:buFont typeface="+mj-lt"/>
              <a:buAutoNum type="arabicPeriod"/>
            </a:pPr>
            <a:r>
              <a:rPr lang="en-CA" dirty="0"/>
              <a:t>Markus: “</a:t>
            </a:r>
            <a:r>
              <a:rPr lang="en-US" dirty="0"/>
              <a:t>I think what's not going to work is you unilaterally presenting &gt;60 slides for an hour.”</a:t>
            </a:r>
            <a:br>
              <a:rPr lang="en-US" dirty="0"/>
            </a:br>
            <a:r>
              <a:rPr lang="en-US" i="1" dirty="0"/>
              <a:t>Response</a:t>
            </a:r>
            <a:r>
              <a:rPr lang="en-US" dirty="0"/>
              <a:t>: This was never my intention. No where did I even hint at presenting the entire deck.</a:t>
            </a:r>
          </a:p>
          <a:p>
            <a:pPr marL="514350" indent="-514350">
              <a:buFont typeface="+mj-lt"/>
              <a:buAutoNum type="arabicPeriod"/>
            </a:pPr>
            <a:r>
              <a:rPr lang="en-US" dirty="0"/>
              <a:t>Markus: “I continue to see a few fundamental challenges regarding your work, e.g. mixing Indy-specific functionality into the DID layer”</a:t>
            </a:r>
            <a:br>
              <a:rPr lang="en-US" dirty="0"/>
            </a:br>
            <a:r>
              <a:rPr lang="en-US" i="1" dirty="0"/>
              <a:t>Response</a:t>
            </a:r>
            <a:r>
              <a:rPr lang="en-US" dirty="0"/>
              <a:t>: Do you have specific </a:t>
            </a:r>
            <a:r>
              <a:rPr lang="en-US" dirty="0">
                <a:latin typeface="Consolas" panose="020B0609020204030204" pitchFamily="49" charset="0"/>
              </a:rPr>
              <a:t>did-</a:t>
            </a:r>
            <a:r>
              <a:rPr lang="en-US" dirty="0" err="1">
                <a:latin typeface="Consolas" panose="020B0609020204030204" pitchFamily="49" charset="0"/>
              </a:rPr>
              <a:t>uri</a:t>
            </a:r>
            <a:r>
              <a:rPr lang="en-US" dirty="0"/>
              <a:t> use cases you’re referring to? Are you familiar with the </a:t>
            </a:r>
            <a:r>
              <a:rPr lang="en-US" dirty="0">
                <a:latin typeface="Consolas" panose="020B0609020204030204" pitchFamily="49" charset="0"/>
              </a:rPr>
              <a:t>$</a:t>
            </a:r>
            <a:r>
              <a:rPr lang="en-US" dirty="0" err="1">
                <a:latin typeface="Consolas" panose="020B0609020204030204" pitchFamily="49" charset="0"/>
              </a:rPr>
              <a:t>supportedFeatures</a:t>
            </a:r>
            <a:r>
              <a:rPr lang="en-US" dirty="0"/>
              <a:t> </a:t>
            </a:r>
            <a:r>
              <a:rPr lang="en-US" dirty="0">
                <a:latin typeface="Consolas" panose="020B0609020204030204" pitchFamily="49" charset="0"/>
              </a:rPr>
              <a:t>o</a:t>
            </a:r>
            <a:r>
              <a:rPr lang="en-US" dirty="0"/>
              <a:t>ption?</a:t>
            </a:r>
          </a:p>
          <a:p>
            <a:pPr marL="514350" indent="-514350">
              <a:buFont typeface="+mj-lt"/>
              <a:buAutoNum type="arabicPeriod"/>
            </a:pPr>
            <a:r>
              <a:rPr lang="en-US" dirty="0"/>
              <a:t>Markus: I continue to see a few fundamental challenges regarding your work … your assumptions that "The two current specs were </a:t>
            </a:r>
            <a:r>
              <a:rPr lang="en-US" dirty="0" err="1"/>
              <a:t>misspec'ed</a:t>
            </a:r>
            <a:r>
              <a:rPr lang="en-US" dirty="0"/>
              <a:t>" and that there is a need for a separate "Hyperonomy Universal Decentralized Identifier URL Specification".</a:t>
            </a:r>
            <a:br>
              <a:rPr lang="en-US" dirty="0"/>
            </a:br>
            <a:r>
              <a:rPr lang="en-US" i="1" dirty="0"/>
              <a:t>Response</a:t>
            </a:r>
            <a:r>
              <a:rPr lang="en-US" dirty="0"/>
              <a:t>: This is my assessment and continues to be my position after significant detailed analysis of 3 levels of </a:t>
            </a:r>
            <a:r>
              <a:rPr lang="en-US" dirty="0">
                <a:latin typeface="Consolas" panose="020B0609020204030204" pitchFamily="49" charset="0"/>
              </a:rPr>
              <a:t>did-</a:t>
            </a:r>
            <a:r>
              <a:rPr lang="en-US" dirty="0" err="1">
                <a:latin typeface="Consolas" panose="020B0609020204030204" pitchFamily="49" charset="0"/>
              </a:rPr>
              <a:t>uri</a:t>
            </a:r>
            <a:r>
              <a:rPr lang="en-US" dirty="0"/>
              <a:t> use cases (as presented here).</a:t>
            </a:r>
          </a:p>
        </p:txBody>
      </p:sp>
      <p:sp>
        <p:nvSpPr>
          <p:cNvPr id="4" name="Date Placeholder 3">
            <a:extLst>
              <a:ext uri="{FF2B5EF4-FFF2-40B4-BE49-F238E27FC236}">
                <a16:creationId xmlns:a16="http://schemas.microsoft.com/office/drawing/2014/main" id="{BBFC15B3-E647-4BF3-AC07-6CD15EA21020}"/>
              </a:ext>
            </a:extLst>
          </p:cNvPr>
          <p:cNvSpPr>
            <a:spLocks noGrp="1"/>
          </p:cNvSpPr>
          <p:nvPr>
            <p:ph type="dt" sz="half" idx="10"/>
          </p:nvPr>
        </p:nvSpPr>
        <p:spPr/>
        <p:txBody>
          <a:bodyPr/>
          <a:lstStyle/>
          <a:p>
            <a:fld id="{897B6F34-C2F7-4BB2-A9B3-B7557F12AB71}" type="datetime1">
              <a:rPr lang="en-CA" smtClean="0"/>
              <a:t>2019-03-27</a:t>
            </a:fld>
            <a:endParaRPr lang="en-CA" dirty="0"/>
          </a:p>
        </p:txBody>
      </p:sp>
      <p:sp>
        <p:nvSpPr>
          <p:cNvPr id="5" name="Footer Placeholder 4">
            <a:extLst>
              <a:ext uri="{FF2B5EF4-FFF2-40B4-BE49-F238E27FC236}">
                <a16:creationId xmlns:a16="http://schemas.microsoft.com/office/drawing/2014/main" id="{8503A95E-CA2B-4BAA-9384-FDD15AD064F4}"/>
              </a:ext>
            </a:extLst>
          </p:cNvPr>
          <p:cNvSpPr>
            <a:spLocks noGrp="1"/>
          </p:cNvSpPr>
          <p:nvPr>
            <p:ph type="ftr" sz="quarter" idx="11"/>
          </p:nvPr>
        </p:nvSpPr>
        <p:spPr/>
        <p:txBody>
          <a:bodyPr/>
          <a:lstStyle/>
          <a:p>
            <a:r>
              <a:rPr lang="en-US"/>
              <a:t>Hyperonomy Universal Decentralized Identifier URI Specification (did-uri-spec)</a:t>
            </a:r>
            <a:endParaRPr lang="en-CA" dirty="0"/>
          </a:p>
        </p:txBody>
      </p:sp>
    </p:spTree>
    <p:extLst>
      <p:ext uri="{BB962C8B-B14F-4D97-AF65-F5344CB8AC3E}">
        <p14:creationId xmlns:p14="http://schemas.microsoft.com/office/powerpoint/2010/main" val="2880884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2019-03-27</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32EDB0F8-E1C6-4451-BEC6-18E49CF2131E}"/>
              </a:ext>
            </a:extLst>
          </p:cNvPr>
          <p:cNvPicPr>
            <a:picLocks noChangeAspect="1"/>
          </p:cNvPicPr>
          <p:nvPr/>
        </p:nvPicPr>
        <p:blipFill>
          <a:blip r:embed="rId2"/>
          <a:stretch>
            <a:fillRect/>
          </a:stretch>
        </p:blipFill>
        <p:spPr>
          <a:xfrm>
            <a:off x="1" y="1"/>
            <a:ext cx="15241730" cy="9871364"/>
          </a:xfrm>
          <a:prstGeom prst="rect">
            <a:avLst/>
          </a:prstGeom>
        </p:spPr>
      </p:pic>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2019-03-27</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2019-03-27</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6</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2019-03-27</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62</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2019-03-27</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2019-03-27</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2019-03-27</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2019-03-27</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68</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2019-03-27</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2019-03-27</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2019-03-27</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2019-03-27</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(A2) 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2019-03-27</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13898243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29116</TotalTime>
  <Words>3402</Words>
  <Application>Microsoft Office PowerPoint</Application>
  <PresentationFormat>Custom</PresentationFormat>
  <Paragraphs>643</Paragraphs>
  <Slides>71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did-url-spec renamed to did-uri-spec</vt:lpstr>
      <vt:lpstr>High-level did-uri User Scenarios (Slide 45)</vt:lpstr>
      <vt:lpstr>Response TO Markus’s Email March 27, 2019 3:34 PM MST Email to public-credentials@w3.org </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 User Scenarios</vt:lpstr>
      <vt:lpstr>DID Resolution vs. DID Dereferencing</vt:lpstr>
      <vt:lpstr> An Example</vt:lpstr>
      <vt:lpstr>did-uri Service Endpoint Transformers: Use Cases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 User Scenarios (1/2)</vt:lpstr>
      <vt:lpstr>High-level did-uri User Scenario (2/2)</vt:lpstr>
      <vt:lpstr> Lower-Level did-uri Use Cases</vt:lpstr>
      <vt:lpstr>DID Document Examples</vt:lpstr>
      <vt:lpstr>PowerPoint Presentation</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275</cp:revision>
  <dcterms:created xsi:type="dcterms:W3CDTF">2018-06-12T18:49:04Z</dcterms:created>
  <dcterms:modified xsi:type="dcterms:W3CDTF">2019-03-28T01:32:29Z</dcterms:modified>
</cp:coreProperties>
</file>